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2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customXml" Target="../customXml/item3.xml" Id="rId3" /><Relationship Type="http://schemas.openxmlformats.org/officeDocument/2006/relationships/viewProps" Target="viewProps.xml" Id="rId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presProps" Target="presProps.xml" Id="rId6" /><Relationship Type="http://schemas.openxmlformats.org/officeDocument/2006/relationships/slide" Target="slides/slide1.xml" Id="rId5" /><Relationship Type="http://schemas.openxmlformats.org/officeDocument/2006/relationships/slideMaster" Target="slideMasters/slideMaster1.xml" Id="rId4" /><Relationship Type="http://schemas.openxmlformats.org/officeDocument/2006/relationships/tableStyles" Target="tableStyles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21B93-FED9-482A-8D3D-8CC390C12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DD3D80-3AEF-61CA-2EF4-9B79C674F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87AD2-2F13-3105-C514-FD347A5B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DBC91-96CA-8BB9-F012-31908A7E0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B82AB-055B-D2F6-893A-1512434C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22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BB878-1CF8-274C-BDEE-9570B70B6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348F3E-AD30-8DA6-9CFB-769D5A66E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6A2E0-1210-CB6C-05FD-ABBF655CA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B0FB7-274A-E963-1F38-7D9934CDB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ABFCE-DC8C-816D-6D44-9E9139B00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8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A92252-B8AE-6FC4-8699-0046A035CB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4624B1-8D77-1731-AA51-8847C2D55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3644B-F4ED-C69D-EB75-7CB0A69E5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D7421-FAAC-EC83-D91C-756D0712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F1728-CF06-3A67-6314-2D0D71B6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7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DFAE-3BDC-D852-0EF6-1CC6ADE85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69352-5896-7D69-C9ED-DE954164A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36DA2-5C45-9D2C-D711-20270C2DF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14919-7F8D-5DBE-EC6C-10218DF43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F6C46-FE19-A057-5B9D-4E09A8EB8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22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DB2D-55D6-3004-D1B9-A8032E0A3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10010-1A15-5773-436F-5EECB0601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75C19-C181-581B-2BAB-FECD95419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A0C28-1FD5-CA10-C9B1-13D77CE10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C0B1F-7F26-2F87-10BB-E0EA247C1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01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7DB07-1346-0192-8A8D-63BE567F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B3A28-C894-62B0-BDC5-C629F9D93C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AF7C3-E846-A6CE-1A1D-2AEAC9C11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644E8-364E-1391-1260-B00CDB89A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37E53-E399-2F3C-96E5-B26875C97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E19769-11EC-8A4B-7089-F61B1D56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532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06A5C-9858-1D8B-79A4-D5DF989DB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5BAD8-A6EA-5DAB-553F-57A5CFA81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2306D-D93D-D3C4-AA25-AEADA2B97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CED362-BF86-7BC4-EE3C-6852877A75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45BEE-ED42-FDA1-029D-800827DD72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9C3BA4-CEE2-7539-27B3-90B8791FA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353769-2AEC-82B9-B0CC-F20D72B0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DD3F23-824B-F39D-B7D7-18B0A8AE2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832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17105-0D59-2D10-4E57-25FAFFC7A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EC8C2A-3059-A2F3-6D68-9F53B187E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B713F6-F810-82D2-2363-50A5E1B9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34861A-34A5-4877-68D1-B1E6AD36B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16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90182-DB66-453D-CCC3-74CFA6D46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D94E24-C548-CFB7-52FE-ABB0D4DE1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1A265-7BFA-65C4-2FC1-9AA946360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53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74135-4090-C33F-A87D-093A1A913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B54BF-8790-2F4A-E6E0-861FE994E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C216EB-3405-1F50-F183-71C4345EF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C407F-FB38-661A-93C3-670D09943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818354-5D60-7A55-2B2F-2919D7C0A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763BB-27A6-CA1C-09CA-01595F0F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07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64252-593C-A66F-AA48-90BE70F2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5B7C00-98A3-76B1-0C1A-C3D39CCA6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3D5C8F-5FBB-69ED-702A-2AD46175A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029EB-15A2-DD9B-6AE2-61B8141CB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2BA6B-AE6B-2589-C36F-D0C09BC44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166C9-674B-9647-3CE0-4627E5F37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97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55134A-EFB7-73FB-074A-770954EB1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32CEB-B33B-FDD2-9D38-DE1A57CEB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12153-C16F-514F-03A2-CD31D451E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DB5723-D3C4-4CFE-9958-AA43A8E52363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943DD-F256-BDCC-4EB2-33E4A41B77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D375B-ECCA-DB21-EFE4-3D0D0B25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36C482-DFD4-4E13-B60C-7C62A24F7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31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Rectangle 1023">
            <a:extLst>
              <a:ext uri="{FF2B5EF4-FFF2-40B4-BE49-F238E27FC236}">
                <a16:creationId xmlns:a16="http://schemas.microsoft.com/office/drawing/2014/main" id="{591CC605-E997-46CF-AC35-B964142B7BAB}"/>
              </a:ext>
            </a:extLst>
          </p:cNvPr>
          <p:cNvSpPr/>
          <p:nvPr/>
        </p:nvSpPr>
        <p:spPr>
          <a:xfrm>
            <a:off x="8156450" y="923011"/>
            <a:ext cx="2433396" cy="616786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798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C53B666-6A5D-45FA-83BD-BDDE8A06AD1B}"/>
              </a:ext>
            </a:extLst>
          </p:cNvPr>
          <p:cNvSpPr/>
          <p:nvPr/>
        </p:nvSpPr>
        <p:spPr>
          <a:xfrm>
            <a:off x="4927010" y="939743"/>
            <a:ext cx="2433396" cy="544588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798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001555-DC8F-4B3B-2875-DD636DA50C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88952" cy="855678"/>
          </a:xfrm>
          <a:prstGeom prst="rect">
            <a:avLst/>
          </a:prstGeom>
          <a:solidFill>
            <a:srgbClr val="621B4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C0C0C0"/>
              </a:highlight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1026" name="Picture 2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3BF8FDB2-3C6A-DFAD-CE10-916FB9C2E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449" y="46444"/>
            <a:ext cx="1146891" cy="762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9B05F39-4FEB-7C78-F15E-F7116C98FBCD}"/>
              </a:ext>
            </a:extLst>
          </p:cNvPr>
          <p:cNvSpPr txBox="1"/>
          <p:nvPr/>
        </p:nvSpPr>
        <p:spPr>
          <a:xfrm>
            <a:off x="97536" y="46444"/>
            <a:ext cx="5791021" cy="638568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55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RIKE Leads</a:t>
            </a:r>
            <a:endParaRPr lang="en-GB" sz="355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BFAF09B-92B3-E787-1E1F-6D70EF1934C7}"/>
              </a:ext>
            </a:extLst>
          </p:cNvPr>
          <p:cNvSpPr/>
          <p:nvPr/>
        </p:nvSpPr>
        <p:spPr>
          <a:xfrm>
            <a:off x="1602156" y="943060"/>
            <a:ext cx="2433396" cy="570828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798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DD3525-5443-7BDE-5CAE-2D620B85D95C}"/>
              </a:ext>
            </a:extLst>
          </p:cNvPr>
          <p:cNvSpPr txBox="1"/>
          <p:nvPr/>
        </p:nvSpPr>
        <p:spPr>
          <a:xfrm>
            <a:off x="1745973" y="912445"/>
            <a:ext cx="2289579" cy="523151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i="0" dirty="0">
                <a:solidFill>
                  <a:schemeClr val="bg1"/>
                </a:solidFill>
                <a:effectLst/>
                <a:latin typeface="FFMetaSerifWebPro"/>
              </a:rPr>
              <a:t>College of Business, Technology and Engineering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BC272F-6AFD-8517-2227-AFFF3880D276}"/>
              </a:ext>
            </a:extLst>
          </p:cNvPr>
          <p:cNvSpPr txBox="1"/>
          <p:nvPr/>
        </p:nvSpPr>
        <p:spPr>
          <a:xfrm>
            <a:off x="5027333" y="942834"/>
            <a:ext cx="2333073" cy="523151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i="0" dirty="0">
                <a:solidFill>
                  <a:schemeClr val="bg1"/>
                </a:solidFill>
                <a:effectLst/>
                <a:latin typeface="FFMetaSerifWebPro"/>
              </a:rPr>
              <a:t>College of Social Sciences and Arts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78A606-9557-18F8-EE40-B5A92433A67B}"/>
              </a:ext>
            </a:extLst>
          </p:cNvPr>
          <p:cNvSpPr txBox="1"/>
          <p:nvPr/>
        </p:nvSpPr>
        <p:spPr>
          <a:xfrm>
            <a:off x="8228086" y="982425"/>
            <a:ext cx="2337980" cy="523151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i="0" dirty="0">
                <a:solidFill>
                  <a:schemeClr val="bg1"/>
                </a:solidFill>
                <a:effectLst/>
                <a:latin typeface="FFMetaSerifWebPro"/>
              </a:rPr>
              <a:t>College of Health, Wellbeing and Life Sciences</a:t>
            </a:r>
          </a:p>
        </p:txBody>
      </p:sp>
      <p:sp>
        <p:nvSpPr>
          <p:cNvPr id="15" name="Freeform 38">
            <a:extLst>
              <a:ext uri="{FF2B5EF4-FFF2-40B4-BE49-F238E27FC236}">
                <a16:creationId xmlns:a16="http://schemas.microsoft.com/office/drawing/2014/main" id="{998A96C7-4770-2AFE-3F60-5E1DBDAE2572}"/>
              </a:ext>
            </a:extLst>
          </p:cNvPr>
          <p:cNvSpPr/>
          <p:nvPr/>
        </p:nvSpPr>
        <p:spPr>
          <a:xfrm>
            <a:off x="1580713" y="1614744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061B32-C972-7CC0-934C-B6D98C02CC13}"/>
              </a:ext>
            </a:extLst>
          </p:cNvPr>
          <p:cNvSpPr txBox="1"/>
          <p:nvPr/>
        </p:nvSpPr>
        <p:spPr>
          <a:xfrm>
            <a:off x="1755677" y="1663928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School of Engineering and Built Environment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C35A42-2CC5-1465-00DB-7351D9EC2DFF}"/>
              </a:ext>
            </a:extLst>
          </p:cNvPr>
          <p:cNvSpPr txBox="1"/>
          <p:nvPr/>
        </p:nvSpPr>
        <p:spPr>
          <a:xfrm>
            <a:off x="1950748" y="2079063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Chris Sammon</a:t>
            </a:r>
          </a:p>
        </p:txBody>
      </p:sp>
      <p:sp>
        <p:nvSpPr>
          <p:cNvPr id="27" name="Freeform 38">
            <a:extLst>
              <a:ext uri="{FF2B5EF4-FFF2-40B4-BE49-F238E27FC236}">
                <a16:creationId xmlns:a16="http://schemas.microsoft.com/office/drawing/2014/main" id="{08C17087-CD0D-A337-FE4D-BC9CB40BE7A7}"/>
              </a:ext>
            </a:extLst>
          </p:cNvPr>
          <p:cNvSpPr/>
          <p:nvPr/>
        </p:nvSpPr>
        <p:spPr>
          <a:xfrm>
            <a:off x="8181217" y="1624764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28" name="Freeform 38">
            <a:extLst>
              <a:ext uri="{FF2B5EF4-FFF2-40B4-BE49-F238E27FC236}">
                <a16:creationId xmlns:a16="http://schemas.microsoft.com/office/drawing/2014/main" id="{25589090-41A7-C009-7DA8-56722F59004C}"/>
              </a:ext>
            </a:extLst>
          </p:cNvPr>
          <p:cNvSpPr/>
          <p:nvPr/>
        </p:nvSpPr>
        <p:spPr>
          <a:xfrm>
            <a:off x="1551943" y="3424143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1025" name="Freeform 38">
            <a:extLst>
              <a:ext uri="{FF2B5EF4-FFF2-40B4-BE49-F238E27FC236}">
                <a16:creationId xmlns:a16="http://schemas.microsoft.com/office/drawing/2014/main" id="{8AC82697-A6E2-DD60-466F-4C7C0EFC1887}"/>
              </a:ext>
            </a:extLst>
          </p:cNvPr>
          <p:cNvSpPr/>
          <p:nvPr/>
        </p:nvSpPr>
        <p:spPr>
          <a:xfrm>
            <a:off x="4927010" y="1568308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1027" name="Freeform 38">
            <a:extLst>
              <a:ext uri="{FF2B5EF4-FFF2-40B4-BE49-F238E27FC236}">
                <a16:creationId xmlns:a16="http://schemas.microsoft.com/office/drawing/2014/main" id="{7D1D949D-73C9-B0A6-82DE-C5D07F522D07}"/>
              </a:ext>
            </a:extLst>
          </p:cNvPr>
          <p:cNvSpPr/>
          <p:nvPr/>
        </p:nvSpPr>
        <p:spPr>
          <a:xfrm>
            <a:off x="4927010" y="2475069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1028" name="Freeform 38">
            <a:extLst>
              <a:ext uri="{FF2B5EF4-FFF2-40B4-BE49-F238E27FC236}">
                <a16:creationId xmlns:a16="http://schemas.microsoft.com/office/drawing/2014/main" id="{7FA30A65-2446-680D-50A0-0BCA95864316}"/>
              </a:ext>
            </a:extLst>
          </p:cNvPr>
          <p:cNvSpPr/>
          <p:nvPr/>
        </p:nvSpPr>
        <p:spPr>
          <a:xfrm>
            <a:off x="4914818" y="3389851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1032" name="Freeform 38">
            <a:extLst>
              <a:ext uri="{FF2B5EF4-FFF2-40B4-BE49-F238E27FC236}">
                <a16:creationId xmlns:a16="http://schemas.microsoft.com/office/drawing/2014/main" id="{57B289D1-1C16-B42F-8DB5-EC2E663E3F5A}"/>
              </a:ext>
            </a:extLst>
          </p:cNvPr>
          <p:cNvSpPr/>
          <p:nvPr/>
        </p:nvSpPr>
        <p:spPr>
          <a:xfrm>
            <a:off x="8194469" y="2518965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1033" name="Freeform 38">
            <a:extLst>
              <a:ext uri="{FF2B5EF4-FFF2-40B4-BE49-F238E27FC236}">
                <a16:creationId xmlns:a16="http://schemas.microsoft.com/office/drawing/2014/main" id="{DFC1A103-6A20-49C3-E223-1BFD2286474E}"/>
              </a:ext>
            </a:extLst>
          </p:cNvPr>
          <p:cNvSpPr/>
          <p:nvPr/>
        </p:nvSpPr>
        <p:spPr>
          <a:xfrm>
            <a:off x="8193409" y="3418414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1035" name="Freeform 38">
            <a:extLst>
              <a:ext uri="{FF2B5EF4-FFF2-40B4-BE49-F238E27FC236}">
                <a16:creationId xmlns:a16="http://schemas.microsoft.com/office/drawing/2014/main" id="{B624376D-D5FD-E36A-0BED-6358895AEE32}"/>
              </a:ext>
            </a:extLst>
          </p:cNvPr>
          <p:cNvSpPr/>
          <p:nvPr/>
        </p:nvSpPr>
        <p:spPr>
          <a:xfrm>
            <a:off x="1577842" y="2524878"/>
            <a:ext cx="2433396" cy="831038"/>
          </a:xfrm>
          <a:custGeom>
            <a:avLst/>
            <a:gdLst/>
            <a:ahLst/>
            <a:cxnLst/>
            <a:rect l="l" t="t" r="r" b="b"/>
            <a:pathLst>
              <a:path w="549712" h="326349">
                <a:moveTo>
                  <a:pt x="0" y="0"/>
                </a:moveTo>
                <a:lnTo>
                  <a:pt x="549712" y="0"/>
                </a:lnTo>
                <a:lnTo>
                  <a:pt x="549712" y="326349"/>
                </a:lnTo>
                <a:lnTo>
                  <a:pt x="0" y="326349"/>
                </a:lnTo>
                <a:close/>
              </a:path>
            </a:pathLst>
          </a:custGeom>
          <a:solidFill>
            <a:srgbClr val="9D1756"/>
          </a:solidFill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88"/>
          </a:p>
        </p:txBody>
      </p:sp>
      <p:sp>
        <p:nvSpPr>
          <p:cNvPr id="1036" name="TextBox 1035">
            <a:extLst>
              <a:ext uri="{FF2B5EF4-FFF2-40B4-BE49-F238E27FC236}">
                <a16:creationId xmlns:a16="http://schemas.microsoft.com/office/drawing/2014/main" id="{48A1DCA0-2756-75E3-CC78-500F54AECFDA}"/>
              </a:ext>
            </a:extLst>
          </p:cNvPr>
          <p:cNvSpPr txBox="1"/>
          <p:nvPr/>
        </p:nvSpPr>
        <p:spPr>
          <a:xfrm>
            <a:off x="1745973" y="2519568"/>
            <a:ext cx="2145761" cy="276930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Sheffield Business School</a:t>
            </a:r>
          </a:p>
        </p:txBody>
      </p:sp>
      <p:sp>
        <p:nvSpPr>
          <p:cNvPr id="1037" name="TextBox 1036">
            <a:extLst>
              <a:ext uri="{FF2B5EF4-FFF2-40B4-BE49-F238E27FC236}">
                <a16:creationId xmlns:a16="http://schemas.microsoft.com/office/drawing/2014/main" id="{A874A04C-5A28-F81A-AE9C-F46E9E4AA266}"/>
              </a:ext>
            </a:extLst>
          </p:cNvPr>
          <p:cNvSpPr txBox="1"/>
          <p:nvPr/>
        </p:nvSpPr>
        <p:spPr>
          <a:xfrm>
            <a:off x="1916731" y="2818914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Tina Harness</a:t>
            </a:r>
          </a:p>
        </p:txBody>
      </p:sp>
      <p:sp>
        <p:nvSpPr>
          <p:cNvPr id="1038" name="TextBox 1037">
            <a:extLst>
              <a:ext uri="{FF2B5EF4-FFF2-40B4-BE49-F238E27FC236}">
                <a16:creationId xmlns:a16="http://schemas.microsoft.com/office/drawing/2014/main" id="{94419A9B-495E-F24D-A158-0E807BA75ED9}"/>
              </a:ext>
            </a:extLst>
          </p:cNvPr>
          <p:cNvSpPr txBox="1"/>
          <p:nvPr/>
        </p:nvSpPr>
        <p:spPr>
          <a:xfrm>
            <a:off x="1705026" y="3466465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School of Computing and Digital Technologies</a:t>
            </a:r>
          </a:p>
        </p:txBody>
      </p:sp>
      <p:sp>
        <p:nvSpPr>
          <p:cNvPr id="1039" name="TextBox 1038">
            <a:extLst>
              <a:ext uri="{FF2B5EF4-FFF2-40B4-BE49-F238E27FC236}">
                <a16:creationId xmlns:a16="http://schemas.microsoft.com/office/drawing/2014/main" id="{A9CBF9B8-8BA2-C28C-7C82-1D5E39D1C009}"/>
              </a:ext>
            </a:extLst>
          </p:cNvPr>
          <p:cNvSpPr txBox="1"/>
          <p:nvPr/>
        </p:nvSpPr>
        <p:spPr>
          <a:xfrm>
            <a:off x="1874616" y="3870122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Chris Roast</a:t>
            </a:r>
          </a:p>
        </p:txBody>
      </p: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609283B3-D9EF-1688-2D12-6F27491E97B1}"/>
              </a:ext>
            </a:extLst>
          </p:cNvPr>
          <p:cNvSpPr/>
          <p:nvPr/>
        </p:nvSpPr>
        <p:spPr>
          <a:xfrm>
            <a:off x="1583484" y="4361076"/>
            <a:ext cx="2381015" cy="1785916"/>
          </a:xfrm>
          <a:prstGeom prst="rect">
            <a:avLst/>
          </a:prstGeom>
          <a:solidFill>
            <a:srgbClr val="F4CDD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798"/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40D40123-1A77-2E35-DEED-72203C1195FB}"/>
              </a:ext>
            </a:extLst>
          </p:cNvPr>
          <p:cNvSpPr txBox="1"/>
          <p:nvPr/>
        </p:nvSpPr>
        <p:spPr>
          <a:xfrm>
            <a:off x="1721658" y="4372232"/>
            <a:ext cx="2145761" cy="276930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/>
              <a:t>Research Centres</a:t>
            </a:r>
          </a:p>
        </p:txBody>
      </p:sp>
      <p:sp>
        <p:nvSpPr>
          <p:cNvPr id="1042" name="TextBox 1041">
            <a:extLst>
              <a:ext uri="{FF2B5EF4-FFF2-40B4-BE49-F238E27FC236}">
                <a16:creationId xmlns:a16="http://schemas.microsoft.com/office/drawing/2014/main" id="{FFD80805-936E-AD6C-471E-ADDE2BBC4504}"/>
              </a:ext>
            </a:extLst>
          </p:cNvPr>
          <p:cNvSpPr txBox="1"/>
          <p:nvPr/>
        </p:nvSpPr>
        <p:spPr>
          <a:xfrm>
            <a:off x="1448196" y="4658838"/>
            <a:ext cx="2485778" cy="738595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>
                <a:solidFill>
                  <a:srgbClr val="AC2A6E"/>
                </a:solidFill>
              </a:rPr>
              <a:t>AFIC</a:t>
            </a:r>
            <a:r>
              <a:rPr lang="en-GB" sz="1400" dirty="0"/>
              <a:t> </a:t>
            </a:r>
            <a:r>
              <a:rPr lang="en-GB" sz="1400" b="1" dirty="0"/>
              <a:t>– Hongwei Zhang / Amanda Johnston</a:t>
            </a:r>
          </a:p>
          <a:p>
            <a:pPr algn="ctr"/>
            <a:r>
              <a:rPr lang="en-GB" sz="1400" dirty="0">
                <a:solidFill>
                  <a:srgbClr val="AC2A6E"/>
                </a:solidFill>
              </a:rPr>
              <a:t>CENTRIC</a:t>
            </a:r>
            <a:r>
              <a:rPr lang="en-GB" sz="1400" dirty="0"/>
              <a:t> </a:t>
            </a:r>
            <a:r>
              <a:rPr lang="en-GB" sz="1400" b="1" dirty="0"/>
              <a:t>– Babak Akhgar</a:t>
            </a:r>
          </a:p>
        </p:txBody>
      </p:sp>
      <p:sp>
        <p:nvSpPr>
          <p:cNvPr id="1043" name="TextBox 1042">
            <a:extLst>
              <a:ext uri="{FF2B5EF4-FFF2-40B4-BE49-F238E27FC236}">
                <a16:creationId xmlns:a16="http://schemas.microsoft.com/office/drawing/2014/main" id="{46B6D173-FD85-5422-F7C8-D7E3E81402E0}"/>
              </a:ext>
            </a:extLst>
          </p:cNvPr>
          <p:cNvSpPr txBox="1"/>
          <p:nvPr/>
        </p:nvSpPr>
        <p:spPr>
          <a:xfrm>
            <a:off x="5070827" y="1637818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Sheffield Creative Industries Institute</a:t>
            </a:r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B1F83C53-06D4-E2AF-5EB5-D46B075AA2CD}"/>
              </a:ext>
            </a:extLst>
          </p:cNvPr>
          <p:cNvSpPr txBox="1"/>
          <p:nvPr/>
        </p:nvSpPr>
        <p:spPr>
          <a:xfrm>
            <a:off x="5120987" y="2542139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Sheffield Institute of Education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id="{A0F27292-25B2-FE01-E0D4-2072275604EC}"/>
              </a:ext>
            </a:extLst>
          </p:cNvPr>
          <p:cNvSpPr txBox="1"/>
          <p:nvPr/>
        </p:nvSpPr>
        <p:spPr>
          <a:xfrm>
            <a:off x="5084039" y="3457068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Institute of Law and Social Science</a:t>
            </a:r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7E9BCEA6-AED8-29B6-905C-375137C6781A}"/>
              </a:ext>
            </a:extLst>
          </p:cNvPr>
          <p:cNvSpPr txBox="1"/>
          <p:nvPr/>
        </p:nvSpPr>
        <p:spPr>
          <a:xfrm>
            <a:off x="5316060" y="2037858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Charles Mundye</a:t>
            </a: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F8A965C3-F82C-8C7D-EE17-C5F929C4A4A5}"/>
              </a:ext>
            </a:extLst>
          </p:cNvPr>
          <p:cNvSpPr txBox="1"/>
          <p:nvPr/>
        </p:nvSpPr>
        <p:spPr>
          <a:xfrm>
            <a:off x="5265354" y="2946359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Jo Booth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59BA7CDD-4B20-DFE4-65C3-26BCAB4FE848}"/>
              </a:ext>
            </a:extLst>
          </p:cNvPr>
          <p:cNvSpPr txBox="1"/>
          <p:nvPr/>
        </p:nvSpPr>
        <p:spPr>
          <a:xfrm>
            <a:off x="5246104" y="3857132"/>
            <a:ext cx="177486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James Banks</a:t>
            </a: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A575B39E-C38E-C865-5786-C6D497C86651}"/>
              </a:ext>
            </a:extLst>
          </p:cNvPr>
          <p:cNvSpPr txBox="1"/>
          <p:nvPr/>
        </p:nvSpPr>
        <p:spPr>
          <a:xfrm>
            <a:off x="5084037" y="4352672"/>
            <a:ext cx="2145761" cy="276930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Institute of Social Sciences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B232E359-409C-F42E-9123-83729C0DB803}"/>
              </a:ext>
            </a:extLst>
          </p:cNvPr>
          <p:cNvSpPr txBox="1"/>
          <p:nvPr/>
        </p:nvSpPr>
        <p:spPr>
          <a:xfrm>
            <a:off x="5306433" y="4562987"/>
            <a:ext cx="177486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Paul Hickman</a:t>
            </a:r>
          </a:p>
        </p:txBody>
      </p:sp>
      <p:sp>
        <p:nvSpPr>
          <p:cNvPr id="1054" name="Rectangle 1053">
            <a:extLst>
              <a:ext uri="{FF2B5EF4-FFF2-40B4-BE49-F238E27FC236}">
                <a16:creationId xmlns:a16="http://schemas.microsoft.com/office/drawing/2014/main" id="{59D8FFAE-7AAF-471E-D5AA-9C2F4E9F7589}"/>
              </a:ext>
            </a:extLst>
          </p:cNvPr>
          <p:cNvSpPr/>
          <p:nvPr/>
        </p:nvSpPr>
        <p:spPr>
          <a:xfrm>
            <a:off x="4953198" y="4334314"/>
            <a:ext cx="2381015" cy="1558440"/>
          </a:xfrm>
          <a:prstGeom prst="rect">
            <a:avLst/>
          </a:prstGeom>
          <a:solidFill>
            <a:srgbClr val="F4CDD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798"/>
          </a:p>
        </p:txBody>
      </p:sp>
      <p:sp>
        <p:nvSpPr>
          <p:cNvPr id="1055" name="TextBox 1054">
            <a:extLst>
              <a:ext uri="{FF2B5EF4-FFF2-40B4-BE49-F238E27FC236}">
                <a16:creationId xmlns:a16="http://schemas.microsoft.com/office/drawing/2014/main" id="{3099619A-4A02-2B83-DC10-E4EB34FF6EEB}"/>
              </a:ext>
            </a:extLst>
          </p:cNvPr>
          <p:cNvSpPr txBox="1"/>
          <p:nvPr/>
        </p:nvSpPr>
        <p:spPr>
          <a:xfrm>
            <a:off x="5070827" y="4328600"/>
            <a:ext cx="2145761" cy="276930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/>
              <a:t>Research Centres</a:t>
            </a:r>
          </a:p>
        </p:txBody>
      </p:sp>
      <p:sp>
        <p:nvSpPr>
          <p:cNvPr id="1056" name="TextBox 1055">
            <a:extLst>
              <a:ext uri="{FF2B5EF4-FFF2-40B4-BE49-F238E27FC236}">
                <a16:creationId xmlns:a16="http://schemas.microsoft.com/office/drawing/2014/main" id="{D25BA1B4-3D90-2CFB-E241-FDBC448B2576}"/>
              </a:ext>
            </a:extLst>
          </p:cNvPr>
          <p:cNvSpPr txBox="1"/>
          <p:nvPr/>
        </p:nvSpPr>
        <p:spPr>
          <a:xfrm>
            <a:off x="4874628" y="4562815"/>
            <a:ext cx="2485778" cy="307708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>
                <a:solidFill>
                  <a:srgbClr val="AC2A6E"/>
                </a:solidFill>
              </a:rPr>
              <a:t>CRESR </a:t>
            </a:r>
            <a:r>
              <a:rPr lang="en-GB" sz="1400" b="1" dirty="0"/>
              <a:t>– Ian Wilson</a:t>
            </a:r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53D66DC2-FC07-FDA2-CFEF-D55DAE79AFBE}"/>
              </a:ext>
            </a:extLst>
          </p:cNvPr>
          <p:cNvSpPr txBox="1"/>
          <p:nvPr/>
        </p:nvSpPr>
        <p:spPr>
          <a:xfrm>
            <a:off x="8312459" y="1617467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School of Biosciences and Chemistry</a:t>
            </a:r>
          </a:p>
        </p:txBody>
      </p:sp>
      <p:sp>
        <p:nvSpPr>
          <p:cNvPr id="1058" name="TextBox 1057">
            <a:extLst>
              <a:ext uri="{FF2B5EF4-FFF2-40B4-BE49-F238E27FC236}">
                <a16:creationId xmlns:a16="http://schemas.microsoft.com/office/drawing/2014/main" id="{9A6A201B-412D-9EA7-7D94-9C90C9FD17E0}"/>
              </a:ext>
            </a:extLst>
          </p:cNvPr>
          <p:cNvSpPr txBox="1"/>
          <p:nvPr/>
        </p:nvSpPr>
        <p:spPr>
          <a:xfrm>
            <a:off x="8337226" y="2512088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School of Health and Social Care</a:t>
            </a:r>
          </a:p>
        </p:txBody>
      </p:sp>
      <p:sp>
        <p:nvSpPr>
          <p:cNvPr id="1059" name="TextBox 1058">
            <a:extLst>
              <a:ext uri="{FF2B5EF4-FFF2-40B4-BE49-F238E27FC236}">
                <a16:creationId xmlns:a16="http://schemas.microsoft.com/office/drawing/2014/main" id="{78DDDB33-59F8-EFB5-1E61-E9836DF8D5AA}"/>
              </a:ext>
            </a:extLst>
          </p:cNvPr>
          <p:cNvSpPr txBox="1"/>
          <p:nvPr/>
        </p:nvSpPr>
        <p:spPr>
          <a:xfrm>
            <a:off x="8337226" y="3402991"/>
            <a:ext cx="2145761" cy="46159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</a:rPr>
              <a:t>School of  Sport and Physical Activity</a:t>
            </a:r>
          </a:p>
        </p:txBody>
      </p:sp>
      <p:sp>
        <p:nvSpPr>
          <p:cNvPr id="1060" name="Rectangle 1059">
            <a:extLst>
              <a:ext uri="{FF2B5EF4-FFF2-40B4-BE49-F238E27FC236}">
                <a16:creationId xmlns:a16="http://schemas.microsoft.com/office/drawing/2014/main" id="{2D512828-19D3-4D6A-CCE6-1E288EE073FF}"/>
              </a:ext>
            </a:extLst>
          </p:cNvPr>
          <p:cNvSpPr/>
          <p:nvPr/>
        </p:nvSpPr>
        <p:spPr>
          <a:xfrm>
            <a:off x="8217839" y="4344267"/>
            <a:ext cx="2381015" cy="859690"/>
          </a:xfrm>
          <a:prstGeom prst="rect">
            <a:avLst/>
          </a:prstGeom>
          <a:solidFill>
            <a:srgbClr val="F4CDD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798"/>
          </a:p>
        </p:txBody>
      </p:sp>
      <p:sp>
        <p:nvSpPr>
          <p:cNvPr id="1061" name="TextBox 1060">
            <a:extLst>
              <a:ext uri="{FF2B5EF4-FFF2-40B4-BE49-F238E27FC236}">
                <a16:creationId xmlns:a16="http://schemas.microsoft.com/office/drawing/2014/main" id="{EC9838DA-CF6B-20BB-2EF5-6628FCE6311B}"/>
              </a:ext>
            </a:extLst>
          </p:cNvPr>
          <p:cNvSpPr txBox="1"/>
          <p:nvPr/>
        </p:nvSpPr>
        <p:spPr>
          <a:xfrm>
            <a:off x="8282784" y="4363397"/>
            <a:ext cx="2145761" cy="276930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/>
              <a:t>Research Centres</a:t>
            </a:r>
          </a:p>
        </p:txBody>
      </p:sp>
      <p:sp>
        <p:nvSpPr>
          <p:cNvPr id="1062" name="TextBox 1061">
            <a:extLst>
              <a:ext uri="{FF2B5EF4-FFF2-40B4-BE49-F238E27FC236}">
                <a16:creationId xmlns:a16="http://schemas.microsoft.com/office/drawing/2014/main" id="{80065C6C-9DBA-914D-A4D4-110F87CEC0C6}"/>
              </a:ext>
            </a:extLst>
          </p:cNvPr>
          <p:cNvSpPr txBox="1"/>
          <p:nvPr/>
        </p:nvSpPr>
        <p:spPr>
          <a:xfrm>
            <a:off x="8518345" y="2030263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David Smith</a:t>
            </a:r>
          </a:p>
        </p:txBody>
      </p:sp>
      <p:sp>
        <p:nvSpPr>
          <p:cNvPr id="1063" name="TextBox 1062">
            <a:extLst>
              <a:ext uri="{FF2B5EF4-FFF2-40B4-BE49-F238E27FC236}">
                <a16:creationId xmlns:a16="http://schemas.microsoft.com/office/drawing/2014/main" id="{8485D734-B80B-C0CC-E075-B86B65CA987E}"/>
              </a:ext>
            </a:extLst>
          </p:cNvPr>
          <p:cNvSpPr txBox="1"/>
          <p:nvPr/>
        </p:nvSpPr>
        <p:spPr>
          <a:xfrm>
            <a:off x="8530537" y="3815757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Simon Goodwill</a:t>
            </a:r>
          </a:p>
        </p:txBody>
      </p:sp>
      <p:sp>
        <p:nvSpPr>
          <p:cNvPr id="1064" name="TextBox 1063">
            <a:extLst>
              <a:ext uri="{FF2B5EF4-FFF2-40B4-BE49-F238E27FC236}">
                <a16:creationId xmlns:a16="http://schemas.microsoft.com/office/drawing/2014/main" id="{6B5CEEEF-BC8E-18BA-B14D-554295CA2E6D}"/>
              </a:ext>
            </a:extLst>
          </p:cNvPr>
          <p:cNvSpPr txBox="1"/>
          <p:nvPr/>
        </p:nvSpPr>
        <p:spPr>
          <a:xfrm>
            <a:off x="8530537" y="2934484"/>
            <a:ext cx="1755617" cy="338486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 dirty="0">
                <a:solidFill>
                  <a:schemeClr val="bg1"/>
                </a:solidFill>
              </a:rPr>
              <a:t>George Peat</a:t>
            </a:r>
          </a:p>
        </p:txBody>
      </p:sp>
      <p:sp>
        <p:nvSpPr>
          <p:cNvPr id="1065" name="TextBox 1064">
            <a:extLst>
              <a:ext uri="{FF2B5EF4-FFF2-40B4-BE49-F238E27FC236}">
                <a16:creationId xmlns:a16="http://schemas.microsoft.com/office/drawing/2014/main" id="{75AD417B-6D8B-C4AE-092C-D963CEA5792B}"/>
              </a:ext>
            </a:extLst>
          </p:cNvPr>
          <p:cNvSpPr txBox="1"/>
          <p:nvPr/>
        </p:nvSpPr>
        <p:spPr>
          <a:xfrm>
            <a:off x="8165456" y="4502180"/>
            <a:ext cx="2485778" cy="738595"/>
          </a:xfrm>
          <a:prstGeom prst="rect">
            <a:avLst/>
          </a:prstGeom>
          <a:noFill/>
        </p:spPr>
        <p:txBody>
          <a:bodyPr wrap="square" lIns="91373" tIns="45686" rIns="91373" bIns="45686" rtlCol="0" anchor="t">
            <a:spAutoFit/>
          </a:bodyPr>
          <a:lstStyle>
            <a:defPPr>
              <a:defRPr lang="en-US"/>
            </a:defPPr>
            <a:lvl1pPr marL="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9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43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14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886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857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828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800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771" algn="l" defTabSz="456971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>
                <a:solidFill>
                  <a:srgbClr val="AC2A6E"/>
                </a:solidFill>
              </a:rPr>
              <a:t>AWRC </a:t>
            </a:r>
            <a:r>
              <a:rPr lang="en-GB" sz="1400" b="1" dirty="0"/>
              <a:t>– TBC contact your school RIKE lead see above or Neil Bricklebank</a:t>
            </a:r>
          </a:p>
        </p:txBody>
      </p:sp>
    </p:spTree>
    <p:extLst>
      <p:ext uri="{BB962C8B-B14F-4D97-AF65-F5344CB8AC3E}">
        <p14:creationId xmlns:p14="http://schemas.microsoft.com/office/powerpoint/2010/main" val="4198430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b89c99-025e-4a28-95fd-b6bbba499275">
      <Terms xmlns="http://schemas.microsoft.com/office/infopath/2007/PartnerControls"/>
    </lcf76f155ced4ddcb4097134ff3c332f>
    <TaxCatchAll xmlns="0a7f68fc-8463-4c27-8186-33c62183cd12" xsi:nil="true"/>
    <Numberofcopiesneeded xmlns="61b89c99-025e-4a28-95fd-b6bbba499275" xsi:nil="true"/>
    <Notes xmlns="61b89c99-025e-4a28-95fd-b6bbba499275" xsi:nil="true"/>
    <Format xmlns="61b89c99-025e-4a28-95fd-b6bbba49927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52BC3964B81348AA2CC07B9C91A8E8" ma:contentTypeVersion="18" ma:contentTypeDescription="Create a new document." ma:contentTypeScope="" ma:versionID="f76bb51ed89a6ce1e92f3d6b7f47fcc4">
  <xsd:schema xmlns:xsd="http://www.w3.org/2001/XMLSchema" xmlns:xs="http://www.w3.org/2001/XMLSchema" xmlns:p="http://schemas.microsoft.com/office/2006/metadata/properties" xmlns:ns2="61b89c99-025e-4a28-95fd-b6bbba499275" xmlns:ns3="0a7f68fc-8463-4c27-8186-33c62183cd12" targetNamespace="http://schemas.microsoft.com/office/2006/metadata/properties" ma:root="true" ma:fieldsID="101edcc55faca8e07d0954fe965e91aa" ns2:_="" ns3:_="">
    <xsd:import namespace="61b89c99-025e-4a28-95fd-b6bbba499275"/>
    <xsd:import namespace="0a7f68fc-8463-4c27-8186-33c62183cd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Numberofcopiesneeded" minOccurs="0"/>
                <xsd:element ref="ns2:Notes" minOccurs="0"/>
                <xsd:element ref="ns2:Forma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89c99-025e-4a28-95fd-b6bbba4992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c43db7-d5b9-4501-acd0-29785274dc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Numberofcopiesneeded" ma:index="23" nillable="true" ma:displayName="Number of copies needed" ma:format="Dropdown" ma:internalName="Numberofcopiesneeded">
      <xsd:simpleType>
        <xsd:restriction base="dms:Text">
          <xsd:maxLength value="255"/>
        </xsd:restriction>
      </xsd:simpleType>
    </xsd:element>
    <xsd:element name="Notes" ma:index="2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Format" ma:index="25" nillable="true" ma:displayName="Format" ma:format="Dropdown" ma:internalName="Format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f68fc-8463-4c27-8186-33c62183cd1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5e74f24-b48f-4816-8e30-fd3a9413bd7d}" ma:internalName="TaxCatchAll" ma:showField="CatchAllData" ma:web="0a7f68fc-8463-4c27-8186-33c62183cd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5693DF-5712-46DF-992F-A3023ED8D2E3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0a1959b5-1220-48de-bcb9-84d7629b6eef"/>
    <ds:schemaRef ds:uri="http://schemas.openxmlformats.org/package/2006/metadata/core-properties"/>
    <ds:schemaRef ds:uri="http://schemas.microsoft.com/office/infopath/2007/PartnerControls"/>
    <ds:schemaRef ds:uri="17da4a5e-736a-45c8-98d8-ca708dd80eb5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B5CA810-2E56-4EF0-9FD5-2B86E9788476}"/>
</file>

<file path=customXml/itemProps3.xml><?xml version="1.0" encoding="utf-8"?>
<ds:datastoreItem xmlns:ds="http://schemas.openxmlformats.org/officeDocument/2006/customXml" ds:itemID="{936A6E6F-B021-4275-B557-5E6070699B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127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 Light</vt:lpstr>
      <vt:lpstr>FFMetaSerifWebPro</vt:lpstr>
      <vt:lpstr>Noto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Johnson-Mitchell, Sarah</dc:creator>
  <cp:lastModifiedBy>Miller, Gaynor</cp:lastModifiedBy>
  <cp:revision>7</cp:revision>
  <dcterms:created xsi:type="dcterms:W3CDTF">2024-11-01T09:01:53Z</dcterms:created>
  <dcterms:modified xsi:type="dcterms:W3CDTF">2026-01-16T11:05:26Z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0x010100A652BC3964B81348AA2CC07B9C91A8E8</vt:lpwstr>
  </property>
  <property fmtid="{D5CDD505-2E9C-101B-9397-08002B2CF9AE}" pid="3" name="MediaServiceImageTags">
    <vt:lpwstr/>
  </property>
</Properties>
</file>